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0"/>
  </p:sldMasterIdLst>
  <p:notesMasterIdLst>
    <p:notesMasterId r:id="rId17"/>
  </p:notesMasterIdLst>
  <p:handoutMasterIdLst>
    <p:handoutMasterId r:id="rId18"/>
  </p:handoutMasterIdLst>
  <p:sldIdLst>
    <p:sldId id="267" r:id="rId11"/>
    <p:sldId id="268" r:id="rId12"/>
    <p:sldId id="2145705654" r:id="rId13"/>
    <p:sldId id="2145705652" r:id="rId14"/>
    <p:sldId id="274" r:id="rId15"/>
    <p:sldId id="269" r:id="rId16"/>
  </p:sldIdLst>
  <p:sldSz cx="12192000" cy="6858000"/>
  <p:notesSz cx="6797675" cy="9926638"/>
  <p:embeddedFontLst>
    <p:embeddedFont>
      <p:font typeface="ABBvoice" panose="020B0604020202020204" charset="0"/>
      <p:regular r:id="rId19"/>
      <p:bold r:id="rId20"/>
    </p:embeddedFont>
    <p:embeddedFont>
      <p:font typeface="ABBvoice Light" panose="020B0604020202020204" charset="0"/>
      <p:regular r:id="rId21"/>
    </p:embeddedFont>
    <p:embeddedFont>
      <p:font typeface="ABBvoiceOffice" panose="020B0604020202020204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terial Collection" id="{F6565C29-5744-42D5-B9E4-48179466A78B}">
          <p14:sldIdLst>
            <p14:sldId id="267"/>
            <p14:sldId id="268"/>
            <p14:sldId id="2145705654"/>
            <p14:sldId id="2145705652"/>
            <p14:sldId id="274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6E7"/>
    <a:srgbClr val="C1EFFF"/>
    <a:srgbClr val="C6F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2D06A-FA29-888E-1885-38CB46357A36}" v="2" dt="2024-03-11T05:03:45.342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ABB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75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hemeClr val="dk1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tx2"/>
      </a:tcTxStyle>
      <a:tcStyle>
        <a:tcBdr>
          <a:bottom>
            <a:ln w="1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 snapToObjects="1" showGuides="1">
      <p:cViewPr varScale="1">
        <p:scale>
          <a:sx n="107" d="100"/>
          <a:sy n="107" d="100"/>
        </p:scale>
        <p:origin x="12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8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font" Target="fonts/font5.fntdata"/><Relationship Id="rId28" Type="http://schemas.microsoft.com/office/2015/10/relationships/revisionInfo" Target="revisionInfo.xml"/><Relationship Id="rId10" Type="http://schemas.openxmlformats.org/officeDocument/2006/relationships/slideMaster" Target="slideMasters/slideMaster1.xml"/><Relationship Id="rId19" Type="http://schemas.openxmlformats.org/officeDocument/2006/relationships/font" Target="fonts/font1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7B9B1A6A-6BBE-4409-8C9E-DA0703379151}" type="datetimeFigureOut">
              <a:rPr lang="en-US" smtClean="0"/>
              <a:t>3/14/2024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660400" y="744538"/>
            <a:ext cx="6616700" cy="3722687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32" tIns="45715" rIns="91432" bIns="457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0447" y="4715154"/>
            <a:ext cx="6036783" cy="446698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3A94E69C-C28A-4BE6-BE89-71D8FB2035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buFont typeface="ABBvoiceOffice" panose="020D06030205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4E69C-C28A-4BE6-BE89-71D8FB2035F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1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9359" y="4705350"/>
            <a:ext cx="11444340" cy="147520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spcBef>
                <a:spcPts val="0"/>
              </a:spcBef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69359" y="4850489"/>
            <a:ext cx="11443468" cy="592406"/>
          </a:xfrm>
        </p:spPr>
        <p:txBody>
          <a:bodyPr lIns="0" rIns="0"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7090" y="365752"/>
            <a:ext cx="1195737" cy="35078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69358" y="5459562"/>
            <a:ext cx="11444340" cy="287188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9359" y="5914754"/>
            <a:ext cx="11443468" cy="216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F52310-953C-449A-A8F3-975B5D052E0C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72533" y="524567"/>
            <a:ext cx="3936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77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 bwMode="gray">
          <a:xfrm>
            <a:off x="332367" y="1931197"/>
            <a:ext cx="11520000" cy="3982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FFAB2352-921F-4DD8-A99A-A1474F6943FF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3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A0A1F6-D28F-445F-86A8-4985AF8BE52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199" y="1929600"/>
            <a:ext cx="11530011" cy="424815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EE78E3-0FB5-4EDC-9795-648A78EAEBD6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4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ver - opti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9359" y="4705350"/>
            <a:ext cx="11444340" cy="147520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69359" y="4850489"/>
            <a:ext cx="11443468" cy="592406"/>
          </a:xfrm>
        </p:spPr>
        <p:txBody>
          <a:bodyPr lIns="0" rIns="0"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7090" y="365752"/>
            <a:ext cx="1195737" cy="35078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69358" y="5459562"/>
            <a:ext cx="11444340" cy="287188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9359" y="5914754"/>
            <a:ext cx="11443468" cy="216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B1F52310-953C-449A-A8F3-975B5D052E0C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1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369992" y="1816572"/>
            <a:ext cx="11443717" cy="4096799"/>
          </a:xfrm>
        </p:spPr>
        <p:txBody>
          <a:bodyPr/>
          <a:lstStyle>
            <a:lvl1pPr>
              <a:spcBef>
                <a:spcPts val="900"/>
              </a:spcBef>
              <a:defRPr sz="2000"/>
            </a:lvl1pPr>
            <a:lvl2pPr marL="0" indent="0">
              <a:spcBef>
                <a:spcPts val="90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3pPr>
            <a:lvl4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4pPr>
            <a:lvl5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5pPr>
            <a:lvl6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6pPr>
            <a:lvl7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7pPr>
            <a:lvl8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8pPr>
            <a:lvl9pPr marL="252000" indent="-252000">
              <a:spcBef>
                <a:spcPts val="900"/>
              </a:spcBef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A280487-8E79-4605-9B2A-B74134006A96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47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369992" y="1816571"/>
            <a:ext cx="11443717" cy="409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72533" y="1120928"/>
            <a:ext cx="1144117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7ACB855-50C9-4F86-A518-9FAC0F011B9E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72533" y="1120928"/>
            <a:ext cx="1144117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F9C19AF-AEEF-4951-9229-7E9EBFDC8F25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6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7935" y="4665829"/>
            <a:ext cx="4311767" cy="12574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4D6E2FDC-7000-4B5F-B13D-51D99228074D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372533" y="524567"/>
            <a:ext cx="3936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47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March 14,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5991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2E957E-1838-4CD0-B6A0-51FEFF23F3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D15157C6-6D4A-4DDE-9987-9DB9A432B24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4051EE1-49F6-492B-B13B-31EA841D39F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543771-ECCC-4B61-B10B-B29AC251EB7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0E6F15F-BCD7-43EA-B6A7-A9D7E7E08A3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0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75A95EF1-3692-4526-8F7E-86DF4458BD9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67545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25D091E8-36DA-49BB-805A-67B1175FE09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890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30B3BAED-A68C-44C5-936A-FECF662C445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40236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March 14,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C0C9163-1A50-4D9E-8C77-630EB66F5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669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: Title (2) &amp; Content (2) &amp; Box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leichschenkliges Dreieck 46"/>
          <p:cNvSpPr/>
          <p:nvPr userDrawn="1"/>
        </p:nvSpPr>
        <p:spPr bwMode="gray">
          <a:xfrm rot="5400000">
            <a:off x="4656514" y="3766499"/>
            <a:ext cx="2879662" cy="124579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6DACDBD-1DFF-49BA-A724-30E3F02C142A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606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3754" y="2238606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045" y="2317751"/>
            <a:ext cx="5605200" cy="2950867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2317751"/>
            <a:ext cx="5605200" cy="295086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67" y="5453066"/>
            <a:ext cx="11521160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116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3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4188" y="6397297"/>
            <a:ext cx="672697" cy="195001"/>
          </a:xfrm>
          <a:prstGeom prst="rect">
            <a:avLst/>
          </a:prstGeom>
        </p:spPr>
      </p:pic>
      <p:grpSp>
        <p:nvGrpSpPr>
          <p:cNvPr id="38" name="Group 37"/>
          <p:cNvGrpSpPr/>
          <p:nvPr userDrawn="1"/>
        </p:nvGrpSpPr>
        <p:grpSpPr bwMode="gray">
          <a:xfrm>
            <a:off x="367617" y="6327549"/>
            <a:ext cx="450536" cy="88364"/>
            <a:chOff x="61913" y="5218113"/>
            <a:chExt cx="3138487" cy="820737"/>
          </a:xfrm>
          <a:solidFill>
            <a:schemeClr val="accent4"/>
          </a:solidFill>
        </p:grpSpPr>
        <p:sp>
          <p:nvSpPr>
            <p:cNvPr id="33" name="Freeform 16"/>
            <p:cNvSpPr>
              <a:spLocks noEditPoints="1"/>
            </p:cNvSpPr>
            <p:nvPr userDrawn="1"/>
          </p:nvSpPr>
          <p:spPr bwMode="gray">
            <a:xfrm>
              <a:off x="61913" y="5218113"/>
              <a:ext cx="828675" cy="820737"/>
            </a:xfrm>
            <a:custGeom>
              <a:avLst/>
              <a:gdLst>
                <a:gd name="T0" fmla="*/ 111 w 221"/>
                <a:gd name="T1" fmla="*/ 219 h 219"/>
                <a:gd name="T2" fmla="*/ 53 w 221"/>
                <a:gd name="T3" fmla="*/ 203 h 219"/>
                <a:gd name="T4" fmla="*/ 14 w 221"/>
                <a:gd name="T5" fmla="*/ 163 h 219"/>
                <a:gd name="T6" fmla="*/ 0 w 221"/>
                <a:gd name="T7" fmla="*/ 109 h 219"/>
                <a:gd name="T8" fmla="*/ 15 w 221"/>
                <a:gd name="T9" fmla="*/ 53 h 219"/>
                <a:gd name="T10" fmla="*/ 56 w 221"/>
                <a:gd name="T11" fmla="*/ 14 h 219"/>
                <a:gd name="T12" fmla="*/ 111 w 221"/>
                <a:gd name="T13" fmla="*/ 0 h 219"/>
                <a:gd name="T14" fmla="*/ 168 w 221"/>
                <a:gd name="T15" fmla="*/ 15 h 219"/>
                <a:gd name="T16" fmla="*/ 207 w 221"/>
                <a:gd name="T17" fmla="*/ 55 h 219"/>
                <a:gd name="T18" fmla="*/ 221 w 221"/>
                <a:gd name="T19" fmla="*/ 109 h 219"/>
                <a:gd name="T20" fmla="*/ 206 w 221"/>
                <a:gd name="T21" fmla="*/ 166 h 219"/>
                <a:gd name="T22" fmla="*/ 165 w 221"/>
                <a:gd name="T23" fmla="*/ 205 h 219"/>
                <a:gd name="T24" fmla="*/ 111 w 221"/>
                <a:gd name="T25" fmla="*/ 219 h 219"/>
                <a:gd name="T26" fmla="*/ 111 w 221"/>
                <a:gd name="T27" fmla="*/ 190 h 219"/>
                <a:gd name="T28" fmla="*/ 153 w 221"/>
                <a:gd name="T29" fmla="*/ 180 h 219"/>
                <a:gd name="T30" fmla="*/ 181 w 221"/>
                <a:gd name="T31" fmla="*/ 151 h 219"/>
                <a:gd name="T32" fmla="*/ 191 w 221"/>
                <a:gd name="T33" fmla="*/ 109 h 219"/>
                <a:gd name="T34" fmla="*/ 180 w 221"/>
                <a:gd name="T35" fmla="*/ 67 h 219"/>
                <a:gd name="T36" fmla="*/ 151 w 221"/>
                <a:gd name="T37" fmla="*/ 38 h 219"/>
                <a:gd name="T38" fmla="*/ 111 w 221"/>
                <a:gd name="T39" fmla="*/ 28 h 219"/>
                <a:gd name="T40" fmla="*/ 68 w 221"/>
                <a:gd name="T41" fmla="*/ 39 h 219"/>
                <a:gd name="T42" fmla="*/ 40 w 221"/>
                <a:gd name="T43" fmla="*/ 68 h 219"/>
                <a:gd name="T44" fmla="*/ 31 w 221"/>
                <a:gd name="T45" fmla="*/ 109 h 219"/>
                <a:gd name="T46" fmla="*/ 41 w 221"/>
                <a:gd name="T47" fmla="*/ 152 h 219"/>
                <a:gd name="T48" fmla="*/ 70 w 221"/>
                <a:gd name="T49" fmla="*/ 180 h 219"/>
                <a:gd name="T50" fmla="*/ 111 w 221"/>
                <a:gd name="T51" fmla="*/ 190 h 219"/>
                <a:gd name="T52" fmla="*/ 115 w 221"/>
                <a:gd name="T53" fmla="*/ 50 h 219"/>
                <a:gd name="T54" fmla="*/ 139 w 221"/>
                <a:gd name="T55" fmla="*/ 54 h 219"/>
                <a:gd name="T56" fmla="*/ 156 w 221"/>
                <a:gd name="T57" fmla="*/ 63 h 219"/>
                <a:gd name="T58" fmla="*/ 145 w 221"/>
                <a:gd name="T59" fmla="*/ 85 h 219"/>
                <a:gd name="T60" fmla="*/ 117 w 221"/>
                <a:gd name="T61" fmla="*/ 76 h 219"/>
                <a:gd name="T62" fmla="*/ 93 w 221"/>
                <a:gd name="T63" fmla="*/ 85 h 219"/>
                <a:gd name="T64" fmla="*/ 84 w 221"/>
                <a:gd name="T65" fmla="*/ 110 h 219"/>
                <a:gd name="T66" fmla="*/ 93 w 221"/>
                <a:gd name="T67" fmla="*/ 134 h 219"/>
                <a:gd name="T68" fmla="*/ 117 w 221"/>
                <a:gd name="T69" fmla="*/ 143 h 219"/>
                <a:gd name="T70" fmla="*/ 146 w 221"/>
                <a:gd name="T71" fmla="*/ 132 h 219"/>
                <a:gd name="T72" fmla="*/ 158 w 221"/>
                <a:gd name="T73" fmla="*/ 153 h 219"/>
                <a:gd name="T74" fmla="*/ 140 w 221"/>
                <a:gd name="T75" fmla="*/ 165 h 219"/>
                <a:gd name="T76" fmla="*/ 115 w 221"/>
                <a:gd name="T77" fmla="*/ 169 h 219"/>
                <a:gd name="T78" fmla="*/ 71 w 221"/>
                <a:gd name="T79" fmla="*/ 153 h 219"/>
                <a:gd name="T80" fmla="*/ 54 w 221"/>
                <a:gd name="T81" fmla="*/ 111 h 219"/>
                <a:gd name="T82" fmla="*/ 71 w 221"/>
                <a:gd name="T83" fmla="*/ 67 h 219"/>
                <a:gd name="T84" fmla="*/ 115 w 221"/>
                <a:gd name="T85" fmla="*/ 5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19">
                  <a:moveTo>
                    <a:pt x="111" y="219"/>
                  </a:moveTo>
                  <a:cubicBezTo>
                    <a:pt x="89" y="219"/>
                    <a:pt x="70" y="214"/>
                    <a:pt x="53" y="203"/>
                  </a:cubicBezTo>
                  <a:cubicBezTo>
                    <a:pt x="36" y="193"/>
                    <a:pt x="23" y="180"/>
                    <a:pt x="14" y="163"/>
                  </a:cubicBezTo>
                  <a:cubicBezTo>
                    <a:pt x="4" y="147"/>
                    <a:pt x="0" y="129"/>
                    <a:pt x="0" y="109"/>
                  </a:cubicBezTo>
                  <a:cubicBezTo>
                    <a:pt x="0" y="88"/>
                    <a:pt x="5" y="70"/>
                    <a:pt x="15" y="53"/>
                  </a:cubicBezTo>
                  <a:cubicBezTo>
                    <a:pt x="25" y="36"/>
                    <a:pt x="39" y="23"/>
                    <a:pt x="56" y="14"/>
                  </a:cubicBezTo>
                  <a:cubicBezTo>
                    <a:pt x="73" y="5"/>
                    <a:pt x="91" y="0"/>
                    <a:pt x="111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6"/>
                    <a:pt x="198" y="39"/>
                    <a:pt x="207" y="55"/>
                  </a:cubicBezTo>
                  <a:cubicBezTo>
                    <a:pt x="217" y="72"/>
                    <a:pt x="221" y="90"/>
                    <a:pt x="221" y="109"/>
                  </a:cubicBezTo>
                  <a:cubicBezTo>
                    <a:pt x="221" y="130"/>
                    <a:pt x="216" y="149"/>
                    <a:pt x="206" y="166"/>
                  </a:cubicBezTo>
                  <a:cubicBezTo>
                    <a:pt x="196" y="183"/>
                    <a:pt x="182" y="196"/>
                    <a:pt x="165" y="205"/>
                  </a:cubicBezTo>
                  <a:cubicBezTo>
                    <a:pt x="149" y="214"/>
                    <a:pt x="130" y="219"/>
                    <a:pt x="111" y="219"/>
                  </a:cubicBezTo>
                  <a:close/>
                  <a:moveTo>
                    <a:pt x="111" y="190"/>
                  </a:moveTo>
                  <a:cubicBezTo>
                    <a:pt x="127" y="190"/>
                    <a:pt x="141" y="187"/>
                    <a:pt x="153" y="180"/>
                  </a:cubicBezTo>
                  <a:cubicBezTo>
                    <a:pt x="165" y="173"/>
                    <a:pt x="174" y="163"/>
                    <a:pt x="181" y="151"/>
                  </a:cubicBezTo>
                  <a:cubicBezTo>
                    <a:pt x="187" y="139"/>
                    <a:pt x="191" y="125"/>
                    <a:pt x="191" y="109"/>
                  </a:cubicBezTo>
                  <a:cubicBezTo>
                    <a:pt x="191" y="93"/>
                    <a:pt x="187" y="79"/>
                    <a:pt x="180" y="67"/>
                  </a:cubicBezTo>
                  <a:cubicBezTo>
                    <a:pt x="173" y="55"/>
                    <a:pt x="163" y="45"/>
                    <a:pt x="151" y="38"/>
                  </a:cubicBezTo>
                  <a:cubicBezTo>
                    <a:pt x="139" y="32"/>
                    <a:pt x="126" y="28"/>
                    <a:pt x="111" y="28"/>
                  </a:cubicBezTo>
                  <a:cubicBezTo>
                    <a:pt x="95" y="28"/>
                    <a:pt x="81" y="32"/>
                    <a:pt x="68" y="39"/>
                  </a:cubicBezTo>
                  <a:cubicBezTo>
                    <a:pt x="56" y="46"/>
                    <a:pt x="47" y="56"/>
                    <a:pt x="40" y="68"/>
                  </a:cubicBezTo>
                  <a:cubicBezTo>
                    <a:pt x="34" y="80"/>
                    <a:pt x="31" y="94"/>
                    <a:pt x="31" y="109"/>
                  </a:cubicBezTo>
                  <a:cubicBezTo>
                    <a:pt x="31" y="126"/>
                    <a:pt x="34" y="140"/>
                    <a:pt x="41" y="152"/>
                  </a:cubicBezTo>
                  <a:cubicBezTo>
                    <a:pt x="48" y="164"/>
                    <a:pt x="58" y="174"/>
                    <a:pt x="70" y="180"/>
                  </a:cubicBezTo>
                  <a:cubicBezTo>
                    <a:pt x="82" y="187"/>
                    <a:pt x="95" y="190"/>
                    <a:pt x="111" y="190"/>
                  </a:cubicBezTo>
                  <a:close/>
                  <a:moveTo>
                    <a:pt x="115" y="50"/>
                  </a:moveTo>
                  <a:cubicBezTo>
                    <a:pt x="124" y="50"/>
                    <a:pt x="131" y="51"/>
                    <a:pt x="139" y="54"/>
                  </a:cubicBezTo>
                  <a:cubicBezTo>
                    <a:pt x="146" y="56"/>
                    <a:pt x="152" y="59"/>
                    <a:pt x="156" y="63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37" y="79"/>
                    <a:pt x="128" y="76"/>
                    <a:pt x="117" y="76"/>
                  </a:cubicBezTo>
                  <a:cubicBezTo>
                    <a:pt x="107" y="76"/>
                    <a:pt x="99" y="79"/>
                    <a:pt x="93" y="85"/>
                  </a:cubicBezTo>
                  <a:cubicBezTo>
                    <a:pt x="87" y="91"/>
                    <a:pt x="84" y="100"/>
                    <a:pt x="84" y="110"/>
                  </a:cubicBezTo>
                  <a:cubicBezTo>
                    <a:pt x="84" y="120"/>
                    <a:pt x="87" y="128"/>
                    <a:pt x="93" y="134"/>
                  </a:cubicBezTo>
                  <a:cubicBezTo>
                    <a:pt x="99" y="140"/>
                    <a:pt x="107" y="143"/>
                    <a:pt x="117" y="143"/>
                  </a:cubicBezTo>
                  <a:cubicBezTo>
                    <a:pt x="129" y="143"/>
                    <a:pt x="138" y="139"/>
                    <a:pt x="146" y="132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3" y="158"/>
                    <a:pt x="147" y="162"/>
                    <a:pt x="140" y="165"/>
                  </a:cubicBezTo>
                  <a:cubicBezTo>
                    <a:pt x="132" y="168"/>
                    <a:pt x="124" y="169"/>
                    <a:pt x="115" y="169"/>
                  </a:cubicBezTo>
                  <a:cubicBezTo>
                    <a:pt x="97" y="169"/>
                    <a:pt x="82" y="164"/>
                    <a:pt x="71" y="153"/>
                  </a:cubicBezTo>
                  <a:cubicBezTo>
                    <a:pt x="60" y="142"/>
                    <a:pt x="54" y="128"/>
                    <a:pt x="54" y="111"/>
                  </a:cubicBezTo>
                  <a:cubicBezTo>
                    <a:pt x="54" y="93"/>
                    <a:pt x="60" y="78"/>
                    <a:pt x="71" y="67"/>
                  </a:cubicBezTo>
                  <a:cubicBezTo>
                    <a:pt x="82" y="56"/>
                    <a:pt x="97" y="50"/>
                    <a:pt x="1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" name="Freeform 17"/>
            <p:cNvSpPr>
              <a:spLocks noEditPoints="1"/>
            </p:cNvSpPr>
            <p:nvPr userDrawn="1"/>
          </p:nvSpPr>
          <p:spPr bwMode="gray">
            <a:xfrm>
              <a:off x="957263" y="5237163"/>
              <a:ext cx="773112" cy="782637"/>
            </a:xfrm>
            <a:custGeom>
              <a:avLst/>
              <a:gdLst>
                <a:gd name="T0" fmla="*/ 305 w 487"/>
                <a:gd name="T1" fmla="*/ 0 h 493"/>
                <a:gd name="T2" fmla="*/ 487 w 487"/>
                <a:gd name="T3" fmla="*/ 493 h 493"/>
                <a:gd name="T4" fmla="*/ 369 w 487"/>
                <a:gd name="T5" fmla="*/ 493 h 493"/>
                <a:gd name="T6" fmla="*/ 336 w 487"/>
                <a:gd name="T7" fmla="*/ 390 h 493"/>
                <a:gd name="T8" fmla="*/ 151 w 487"/>
                <a:gd name="T9" fmla="*/ 390 h 493"/>
                <a:gd name="T10" fmla="*/ 118 w 487"/>
                <a:gd name="T11" fmla="*/ 493 h 493"/>
                <a:gd name="T12" fmla="*/ 0 w 487"/>
                <a:gd name="T13" fmla="*/ 493 h 493"/>
                <a:gd name="T14" fmla="*/ 184 w 487"/>
                <a:gd name="T15" fmla="*/ 0 h 493"/>
                <a:gd name="T16" fmla="*/ 305 w 487"/>
                <a:gd name="T17" fmla="*/ 0 h 493"/>
                <a:gd name="T18" fmla="*/ 180 w 487"/>
                <a:gd name="T19" fmla="*/ 300 h 493"/>
                <a:gd name="T20" fmla="*/ 307 w 487"/>
                <a:gd name="T21" fmla="*/ 300 h 493"/>
                <a:gd name="T22" fmla="*/ 243 w 487"/>
                <a:gd name="T23" fmla="*/ 104 h 493"/>
                <a:gd name="T24" fmla="*/ 180 w 487"/>
                <a:gd name="T25" fmla="*/ 30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493">
                  <a:moveTo>
                    <a:pt x="305" y="0"/>
                  </a:moveTo>
                  <a:lnTo>
                    <a:pt x="487" y="493"/>
                  </a:lnTo>
                  <a:lnTo>
                    <a:pt x="369" y="493"/>
                  </a:lnTo>
                  <a:lnTo>
                    <a:pt x="336" y="390"/>
                  </a:lnTo>
                  <a:lnTo>
                    <a:pt x="151" y="390"/>
                  </a:lnTo>
                  <a:lnTo>
                    <a:pt x="118" y="493"/>
                  </a:lnTo>
                  <a:lnTo>
                    <a:pt x="0" y="493"/>
                  </a:lnTo>
                  <a:lnTo>
                    <a:pt x="184" y="0"/>
                  </a:lnTo>
                  <a:lnTo>
                    <a:pt x="305" y="0"/>
                  </a:lnTo>
                  <a:close/>
                  <a:moveTo>
                    <a:pt x="180" y="300"/>
                  </a:moveTo>
                  <a:lnTo>
                    <a:pt x="307" y="300"/>
                  </a:lnTo>
                  <a:lnTo>
                    <a:pt x="243" y="104"/>
                  </a:lnTo>
                  <a:lnTo>
                    <a:pt x="18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" name="Freeform 18"/>
            <p:cNvSpPr>
              <a:spLocks noEditPoints="1"/>
            </p:cNvSpPr>
            <p:nvPr userDrawn="1"/>
          </p:nvSpPr>
          <p:spPr bwMode="gray">
            <a:xfrm>
              <a:off x="1819275" y="5237163"/>
              <a:ext cx="622300" cy="782637"/>
            </a:xfrm>
            <a:custGeom>
              <a:avLst/>
              <a:gdLst>
                <a:gd name="T0" fmla="*/ 0 w 166"/>
                <a:gd name="T1" fmla="*/ 0 h 209"/>
                <a:gd name="T2" fmla="*/ 82 w 166"/>
                <a:gd name="T3" fmla="*/ 0 h 209"/>
                <a:gd name="T4" fmla="*/ 132 w 166"/>
                <a:gd name="T5" fmla="*/ 15 h 209"/>
                <a:gd name="T6" fmla="*/ 150 w 166"/>
                <a:gd name="T7" fmla="*/ 53 h 209"/>
                <a:gd name="T8" fmla="*/ 128 w 166"/>
                <a:gd name="T9" fmla="*/ 94 h 209"/>
                <a:gd name="T10" fmla="*/ 166 w 166"/>
                <a:gd name="T11" fmla="*/ 146 h 209"/>
                <a:gd name="T12" fmla="*/ 146 w 166"/>
                <a:gd name="T13" fmla="*/ 192 h 209"/>
                <a:gd name="T14" fmla="*/ 86 w 166"/>
                <a:gd name="T15" fmla="*/ 209 h 209"/>
                <a:gd name="T16" fmla="*/ 0 w 166"/>
                <a:gd name="T17" fmla="*/ 209 h 209"/>
                <a:gd name="T18" fmla="*/ 0 w 166"/>
                <a:gd name="T19" fmla="*/ 0 h 209"/>
                <a:gd name="T20" fmla="*/ 78 w 166"/>
                <a:gd name="T21" fmla="*/ 81 h 209"/>
                <a:gd name="T22" fmla="*/ 99 w 166"/>
                <a:gd name="T23" fmla="*/ 75 h 209"/>
                <a:gd name="T24" fmla="*/ 106 w 166"/>
                <a:gd name="T25" fmla="*/ 59 h 209"/>
                <a:gd name="T26" fmla="*/ 99 w 166"/>
                <a:gd name="T27" fmla="*/ 42 h 209"/>
                <a:gd name="T28" fmla="*/ 79 w 166"/>
                <a:gd name="T29" fmla="*/ 37 h 209"/>
                <a:gd name="T30" fmla="*/ 46 w 166"/>
                <a:gd name="T31" fmla="*/ 37 h 209"/>
                <a:gd name="T32" fmla="*/ 46 w 166"/>
                <a:gd name="T33" fmla="*/ 81 h 209"/>
                <a:gd name="T34" fmla="*/ 78 w 166"/>
                <a:gd name="T35" fmla="*/ 81 h 209"/>
                <a:gd name="T36" fmla="*/ 84 w 166"/>
                <a:gd name="T37" fmla="*/ 172 h 209"/>
                <a:gd name="T38" fmla="*/ 111 w 166"/>
                <a:gd name="T39" fmla="*/ 165 h 209"/>
                <a:gd name="T40" fmla="*/ 120 w 166"/>
                <a:gd name="T41" fmla="*/ 145 h 209"/>
                <a:gd name="T42" fmla="*/ 111 w 166"/>
                <a:gd name="T43" fmla="*/ 124 h 209"/>
                <a:gd name="T44" fmla="*/ 85 w 166"/>
                <a:gd name="T45" fmla="*/ 117 h 209"/>
                <a:gd name="T46" fmla="*/ 46 w 166"/>
                <a:gd name="T47" fmla="*/ 117 h 209"/>
                <a:gd name="T48" fmla="*/ 46 w 166"/>
                <a:gd name="T49" fmla="*/ 172 h 209"/>
                <a:gd name="T50" fmla="*/ 84 w 166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19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6" y="120"/>
                    <a:pt x="166" y="146"/>
                  </a:cubicBezTo>
                  <a:cubicBezTo>
                    <a:pt x="166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8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7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8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7" y="160"/>
                    <a:pt x="120" y="154"/>
                    <a:pt x="120" y="145"/>
                  </a:cubicBezTo>
                  <a:cubicBezTo>
                    <a:pt x="120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" name="Freeform 19"/>
            <p:cNvSpPr>
              <a:spLocks noEditPoints="1"/>
            </p:cNvSpPr>
            <p:nvPr userDrawn="1"/>
          </p:nvSpPr>
          <p:spPr bwMode="gray">
            <a:xfrm>
              <a:off x="2573338" y="5237163"/>
              <a:ext cx="627062" cy="782637"/>
            </a:xfrm>
            <a:custGeom>
              <a:avLst/>
              <a:gdLst>
                <a:gd name="T0" fmla="*/ 0 w 167"/>
                <a:gd name="T1" fmla="*/ 0 h 209"/>
                <a:gd name="T2" fmla="*/ 82 w 167"/>
                <a:gd name="T3" fmla="*/ 0 h 209"/>
                <a:gd name="T4" fmla="*/ 132 w 167"/>
                <a:gd name="T5" fmla="*/ 15 h 209"/>
                <a:gd name="T6" fmla="*/ 150 w 167"/>
                <a:gd name="T7" fmla="*/ 53 h 209"/>
                <a:gd name="T8" fmla="*/ 128 w 167"/>
                <a:gd name="T9" fmla="*/ 94 h 209"/>
                <a:gd name="T10" fmla="*/ 167 w 167"/>
                <a:gd name="T11" fmla="*/ 146 h 209"/>
                <a:gd name="T12" fmla="*/ 146 w 167"/>
                <a:gd name="T13" fmla="*/ 192 h 209"/>
                <a:gd name="T14" fmla="*/ 86 w 167"/>
                <a:gd name="T15" fmla="*/ 209 h 209"/>
                <a:gd name="T16" fmla="*/ 0 w 167"/>
                <a:gd name="T17" fmla="*/ 209 h 209"/>
                <a:gd name="T18" fmla="*/ 0 w 167"/>
                <a:gd name="T19" fmla="*/ 0 h 209"/>
                <a:gd name="T20" fmla="*/ 79 w 167"/>
                <a:gd name="T21" fmla="*/ 81 h 209"/>
                <a:gd name="T22" fmla="*/ 99 w 167"/>
                <a:gd name="T23" fmla="*/ 75 h 209"/>
                <a:gd name="T24" fmla="*/ 106 w 167"/>
                <a:gd name="T25" fmla="*/ 59 h 209"/>
                <a:gd name="T26" fmla="*/ 99 w 167"/>
                <a:gd name="T27" fmla="*/ 42 h 209"/>
                <a:gd name="T28" fmla="*/ 79 w 167"/>
                <a:gd name="T29" fmla="*/ 37 h 209"/>
                <a:gd name="T30" fmla="*/ 46 w 167"/>
                <a:gd name="T31" fmla="*/ 37 h 209"/>
                <a:gd name="T32" fmla="*/ 46 w 167"/>
                <a:gd name="T33" fmla="*/ 81 h 209"/>
                <a:gd name="T34" fmla="*/ 79 w 167"/>
                <a:gd name="T35" fmla="*/ 81 h 209"/>
                <a:gd name="T36" fmla="*/ 84 w 167"/>
                <a:gd name="T37" fmla="*/ 172 h 209"/>
                <a:gd name="T38" fmla="*/ 111 w 167"/>
                <a:gd name="T39" fmla="*/ 165 h 209"/>
                <a:gd name="T40" fmla="*/ 121 w 167"/>
                <a:gd name="T41" fmla="*/ 145 h 209"/>
                <a:gd name="T42" fmla="*/ 111 w 167"/>
                <a:gd name="T43" fmla="*/ 124 h 209"/>
                <a:gd name="T44" fmla="*/ 85 w 167"/>
                <a:gd name="T45" fmla="*/ 117 h 209"/>
                <a:gd name="T46" fmla="*/ 46 w 167"/>
                <a:gd name="T47" fmla="*/ 117 h 209"/>
                <a:gd name="T48" fmla="*/ 46 w 167"/>
                <a:gd name="T49" fmla="*/ 172 h 209"/>
                <a:gd name="T50" fmla="*/ 84 w 167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20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7" y="120"/>
                    <a:pt x="167" y="146"/>
                  </a:cubicBezTo>
                  <a:cubicBezTo>
                    <a:pt x="167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9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8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9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8" y="160"/>
                    <a:pt x="121" y="154"/>
                    <a:pt x="121" y="145"/>
                  </a:cubicBezTo>
                  <a:cubicBezTo>
                    <a:pt x="121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254590" y="6207919"/>
            <a:ext cx="7407857" cy="5905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0" indent="0">
              <a:defRPr sz="1000">
                <a:solidFill>
                  <a:schemeClr val="accent4"/>
                </a:solidFill>
              </a:defRPr>
            </a:lvl2pPr>
            <a:lvl3pPr marL="0" indent="0">
              <a:defRPr sz="1000">
                <a:solidFill>
                  <a:schemeClr val="accent4"/>
                </a:solidFill>
              </a:defRPr>
            </a:lvl3pPr>
            <a:lvl4pPr marL="0" indent="0">
              <a:defRPr sz="1000">
                <a:solidFill>
                  <a:schemeClr val="accent4"/>
                </a:solidFill>
              </a:defRPr>
            </a:lvl4pPr>
            <a:lvl5pPr marL="0" indent="0">
              <a:defRPr sz="1000">
                <a:solidFill>
                  <a:schemeClr val="accent4"/>
                </a:solidFill>
              </a:defRPr>
            </a:lvl5pPr>
            <a:lvl6pPr marL="0" indent="0">
              <a:defRPr sz="1000">
                <a:solidFill>
                  <a:schemeClr val="accent4"/>
                </a:solidFill>
              </a:defRPr>
            </a:lvl6pPr>
            <a:lvl7pPr marL="0" indent="0">
              <a:defRPr sz="1000">
                <a:solidFill>
                  <a:schemeClr val="accent4"/>
                </a:solidFill>
              </a:defRPr>
            </a:lvl7pPr>
            <a:lvl8pPr marL="0" indent="0">
              <a:defRPr sz="1000">
                <a:solidFill>
                  <a:schemeClr val="accent4"/>
                </a:solidFill>
              </a:defRPr>
            </a:lvl8pPr>
            <a:lvl9pPr marL="0" indent="0">
              <a:defRPr sz="1000">
                <a:solidFill>
                  <a:schemeClr val="accent4"/>
                </a:solidFill>
              </a:defRPr>
            </a:lvl9pPr>
          </a:lstStyle>
          <a:p>
            <a:pPr lvl="8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65151" y="6489341"/>
            <a:ext cx="1549375" cy="1181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4"/>
                </a:solidFill>
              </a:defRPr>
            </a:lvl1pPr>
            <a:lvl2pPr marL="0" indent="0">
              <a:defRPr sz="1000">
                <a:solidFill>
                  <a:schemeClr val="accent4"/>
                </a:solidFill>
              </a:defRPr>
            </a:lvl2pPr>
            <a:lvl3pPr marL="0" indent="0">
              <a:defRPr sz="1000">
                <a:solidFill>
                  <a:schemeClr val="accent4"/>
                </a:solidFill>
              </a:defRPr>
            </a:lvl3pPr>
            <a:lvl4pPr marL="0" indent="0">
              <a:defRPr sz="1000">
                <a:solidFill>
                  <a:schemeClr val="accent4"/>
                </a:solidFill>
              </a:defRPr>
            </a:lvl4pPr>
            <a:lvl5pPr marL="0" indent="0">
              <a:defRPr sz="1000">
                <a:solidFill>
                  <a:schemeClr val="accent4"/>
                </a:solidFill>
              </a:defRPr>
            </a:lvl5pPr>
            <a:lvl6pPr marL="0" indent="0">
              <a:defRPr sz="1000">
                <a:solidFill>
                  <a:schemeClr val="accent4"/>
                </a:solidFill>
              </a:defRPr>
            </a:lvl6pPr>
            <a:lvl7pPr marL="0" indent="0">
              <a:defRPr sz="1000">
                <a:solidFill>
                  <a:schemeClr val="accent4"/>
                </a:solidFill>
              </a:defRPr>
            </a:lvl7pPr>
            <a:lvl8pPr marL="0" indent="0">
              <a:defRPr sz="1000">
                <a:solidFill>
                  <a:schemeClr val="accent4"/>
                </a:solidFill>
              </a:defRPr>
            </a:lvl8pPr>
            <a:lvl9pPr marL="0" indent="0">
              <a:defRPr sz="1000">
                <a:solidFill>
                  <a:schemeClr val="accent4"/>
                </a:solidFill>
              </a:defRPr>
            </a:lvl9pPr>
          </a:lstStyle>
          <a:p>
            <a:fld id="{2EEC7E91-A187-4392-A6EB-18F5F39179CB}" type="datetime4">
              <a:rPr lang="en-US" smtClean="0"/>
              <a:t>March 14, 2024</a:t>
            </a:fld>
            <a:endParaRPr lang="en-US" dirty="0"/>
          </a:p>
        </p:txBody>
      </p:sp>
      <p:cxnSp>
        <p:nvCxnSpPr>
          <p:cNvPr id="42" name="Straight Connector 41"/>
          <p:cNvCxnSpPr/>
          <p:nvPr userDrawn="1"/>
        </p:nvCxnSpPr>
        <p:spPr bwMode="gray">
          <a:xfrm>
            <a:off x="2178825" y="6472541"/>
            <a:ext cx="0" cy="13246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9993" y="1816571"/>
            <a:ext cx="11446193" cy="40968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Rectangle 28"/>
          <p:cNvSpPr/>
          <p:nvPr userDrawn="1"/>
        </p:nvSpPr>
        <p:spPr bwMode="gray">
          <a:xfrm>
            <a:off x="372533" y="524567"/>
            <a:ext cx="3936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2534" y="622789"/>
            <a:ext cx="11441175" cy="410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2319155" y="6473853"/>
            <a:ext cx="903688" cy="1327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accent4"/>
                </a:solidFill>
              </a:defRPr>
            </a:lvl1pPr>
            <a:lvl2pPr marL="0" indent="0">
              <a:defRPr sz="1200">
                <a:solidFill>
                  <a:schemeClr val="accent4"/>
                </a:solidFill>
              </a:defRPr>
            </a:lvl2pPr>
            <a:lvl3pPr marL="0" indent="0">
              <a:defRPr sz="1200">
                <a:solidFill>
                  <a:schemeClr val="accent4"/>
                </a:solidFill>
              </a:defRPr>
            </a:lvl3pPr>
            <a:lvl4pPr marL="0" indent="0">
              <a:defRPr sz="1200">
                <a:solidFill>
                  <a:schemeClr val="accent4"/>
                </a:solidFill>
              </a:defRPr>
            </a:lvl4pPr>
            <a:lvl5pPr marL="0" indent="0">
              <a:defRPr sz="1200">
                <a:solidFill>
                  <a:schemeClr val="accent4"/>
                </a:solidFill>
              </a:defRPr>
            </a:lvl5pPr>
            <a:lvl6pPr marL="0" indent="0">
              <a:defRPr sz="1200">
                <a:solidFill>
                  <a:schemeClr val="accent4"/>
                </a:solidFill>
              </a:defRPr>
            </a:lvl6pPr>
            <a:lvl7pPr marL="0" indent="0">
              <a:defRPr sz="1200">
                <a:solidFill>
                  <a:schemeClr val="accent4"/>
                </a:solidFill>
              </a:defRPr>
            </a:lvl7pPr>
            <a:lvl8pPr marL="0" indent="0">
              <a:defRPr sz="1200">
                <a:solidFill>
                  <a:schemeClr val="accent4"/>
                </a:solidFill>
              </a:defRPr>
            </a:lvl8pPr>
            <a:lvl9pPr marL="0" indent="0">
              <a:defRPr sz="1200">
                <a:solidFill>
                  <a:schemeClr val="accent4"/>
                </a:solidFill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 bwMode="gray">
          <a:xfrm>
            <a:off x="372533" y="6094413"/>
            <a:ext cx="11441176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4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0" r:id="rId4"/>
    <p:sldLayoutId id="2147483651" r:id="rId5"/>
    <p:sldLayoutId id="2147483652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600"/>
        </a:spcBef>
        <a:buFont typeface="ABBvoiceOffice" panose="020D060302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46" userDrawn="1">
          <p15:clr>
            <a:srgbClr val="A4A3A4"/>
          </p15:clr>
        </p15:guide>
        <p15:guide id="2" orient="horz" pos="3726" userDrawn="1">
          <p15:clr>
            <a:srgbClr val="A4A3A4"/>
          </p15:clr>
        </p15:guide>
        <p15:guide id="3" orient="horz" pos="391" userDrawn="1">
          <p15:clr>
            <a:srgbClr val="A4A3A4"/>
          </p15:clr>
        </p15:guide>
        <p15:guide id="4" pos="235" userDrawn="1">
          <p15:clr>
            <a:srgbClr val="A4A3A4"/>
          </p15:clr>
        </p15:guide>
        <p15:guide id="5" pos="7444" userDrawn="1">
          <p15:clr>
            <a:srgbClr val="A4A3A4"/>
          </p15:clr>
        </p15:guide>
        <p15:guide id="8" pos="383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hyperlink" Target="mailto:name.surname@cn.abb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8.jpeg"/><Relationship Id="rId4" Type="http://schemas.openxmlformats.org/officeDocument/2006/relationships/video" Target="../media/media2.mp4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9EAA491F-AB22-43E2-A522-A19B0EB0AC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25" t="19" r="14876" b="19"/>
          <a:stretch/>
        </p:blipFill>
        <p:spPr>
          <a:xfrm>
            <a:off x="-1" y="0"/>
            <a:ext cx="72644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0F34F-2247-4BC2-A593-2180F159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课题：机器人模仿人体动作研究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3FB23-DF8E-40D3-9FCF-9EF9286650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实习生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2C24A-4E01-4149-8909-6C6D9E01EE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543" y="6674704"/>
            <a:ext cx="9789113" cy="1584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59B42-40FE-4C40-96DF-290C62150C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/>
              <a:pPr/>
              <a:t>March 14,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E9824-9818-407D-9FF7-598B98CD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/>
              <a:pPr/>
              <a:t>1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2F3113-9E02-48E8-8B85-CCD7E98CC114}"/>
              </a:ext>
            </a:extLst>
          </p:cNvPr>
          <p:cNvSpPr txBox="1">
            <a:spLocks/>
          </p:cNvSpPr>
          <p:nvPr/>
        </p:nvSpPr>
        <p:spPr>
          <a:xfrm>
            <a:off x="7969050" y="4037048"/>
            <a:ext cx="3892949" cy="5474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91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Office" panose="020D060302050302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导师</a:t>
            </a:r>
            <a:endParaRPr lang="en-US" altLang="zh-CN" sz="1400" b="1" dirty="0"/>
          </a:p>
          <a:p>
            <a:r>
              <a:rPr lang="zh-CN" altLang="en-US" sz="1400" dirty="0"/>
              <a:t>朱统帅</a:t>
            </a:r>
            <a:endParaRPr lang="en-US" sz="14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2E89FE-3CDE-4101-AD38-FE0687E5A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469" y="2899691"/>
            <a:ext cx="18288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5BFBC4-9D83-4034-BDEE-6A7AA86E3613}"/>
              </a:ext>
            </a:extLst>
          </p:cNvPr>
          <p:cNvSpPr txBox="1"/>
          <p:nvPr/>
        </p:nvSpPr>
        <p:spPr bwMode="gray">
          <a:xfrm>
            <a:off x="1573353" y="3507739"/>
            <a:ext cx="4921789" cy="16647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1400" b="1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简介</a:t>
            </a:r>
            <a:endParaRPr lang="en-US" altLang="zh-CN" sz="1400" b="1" dirty="0">
              <a:solidFill>
                <a:schemeClr val="bg1"/>
              </a:solidFill>
              <a:ea typeface="ABBvoice Light" panose="020D0403020503020204" pitchFamily="34" charset="0"/>
              <a:cs typeface="ABBvoice Light" panose="020D0403020503020204" pitchFamily="34" charset="0"/>
            </a:endParaRPr>
          </a:p>
          <a:p>
            <a:pPr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本课题专注于如何将人体的上肢动作映射为机器人动作。</a:t>
            </a:r>
            <a:endParaRPr lang="en-US" altLang="zh-CN" sz="1200" dirty="0">
              <a:solidFill>
                <a:schemeClr val="bg1"/>
              </a:solidFill>
              <a:ea typeface="ABBvoice Light" panose="020D0403020503020204" pitchFamily="34" charset="0"/>
              <a:cs typeface="ABBvoice Light" panose="020D0403020503020204" pitchFamily="34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bg1"/>
              </a:solidFill>
              <a:ea typeface="ABBvoice Light" panose="020D0403020503020204" pitchFamily="34" charset="0"/>
              <a:cs typeface="ABBvoice Light" panose="020D0403020503020204" pitchFamily="34" charset="0"/>
            </a:endParaRPr>
          </a:p>
          <a:p>
            <a:pPr>
              <a:spcBef>
                <a:spcPts val="600"/>
              </a:spcBef>
            </a:pPr>
            <a:endParaRPr lang="en-US" sz="1400" b="1" dirty="0">
              <a:solidFill>
                <a:schemeClr val="bg1"/>
              </a:solidFill>
              <a:ea typeface="ABBvoice Light" panose="020D0403020503020204" pitchFamily="34" charset="0"/>
              <a:cs typeface="ABBvoice Light" panose="020D0403020503020204" pitchFamily="34" charset="0"/>
            </a:endParaRPr>
          </a:p>
          <a:p>
            <a:pPr>
              <a:spcBef>
                <a:spcPts val="600"/>
              </a:spcBef>
            </a:pPr>
            <a:r>
              <a:rPr lang="zh-CN" altLang="en-US" sz="1400" b="1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地点和日期</a:t>
            </a:r>
            <a:endParaRPr lang="en-US" altLang="zh-CN" sz="1400" b="1" dirty="0">
              <a:solidFill>
                <a:schemeClr val="bg1"/>
              </a:solidFill>
              <a:ea typeface="ABBvoice Light" panose="020D0403020503020204" pitchFamily="34" charset="0"/>
              <a:cs typeface="ABBvoice Light" panose="020D0403020503020204" pitchFamily="34" charset="0"/>
            </a:endParaRPr>
          </a:p>
          <a:p>
            <a:pPr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上海</a:t>
            </a:r>
            <a:r>
              <a:rPr lang="en-US" sz="1200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, 2023</a:t>
            </a:r>
            <a:r>
              <a:rPr lang="zh-CN" altLang="en-US" sz="1200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月</a:t>
            </a:r>
            <a:r>
              <a:rPr lang="en-US" sz="1200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 ~ 2023</a:t>
            </a:r>
            <a:r>
              <a:rPr lang="zh-CN" altLang="en-US" sz="1200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6</a:t>
            </a:r>
            <a:r>
              <a:rPr lang="zh-CN" altLang="en-US" sz="1200" dirty="0">
                <a:solidFill>
                  <a:schemeClr val="bg1"/>
                </a:solidFill>
                <a:ea typeface="ABBvoice Light" panose="020D0403020503020204" pitchFamily="34" charset="0"/>
                <a:cs typeface="ABBvoice Light" panose="020D0403020503020204" pitchFamily="34" charset="0"/>
              </a:rPr>
              <a:t>月</a:t>
            </a:r>
            <a:endParaRPr lang="en-US" sz="1200" dirty="0">
              <a:solidFill>
                <a:schemeClr val="bg1"/>
              </a:solidFill>
              <a:ea typeface="ABBvoice Light" panose="020D0403020503020204" pitchFamily="34" charset="0"/>
              <a:cs typeface="ABBvoice Light" panose="020D0403020503020204" pitchFamily="34" charset="0"/>
            </a:endParaRPr>
          </a:p>
          <a:p>
            <a:pPr>
              <a:spcBef>
                <a:spcPts val="600"/>
              </a:spcBef>
            </a:pPr>
            <a:endParaRPr lang="en-US" sz="1400" b="1" dirty="0">
              <a:solidFill>
                <a:schemeClr val="bg1"/>
              </a:solidFill>
              <a:ea typeface="ABBvoice Light" panose="020D0403020503020204" pitchFamily="34" charset="0"/>
              <a:cs typeface="ABBvoice Light" panose="020D0403020503020204" pitchFamily="34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9D4E288-A28A-4770-8B84-C02AA4E1DC48}"/>
              </a:ext>
            </a:extLst>
          </p:cNvPr>
          <p:cNvSpPr txBox="1">
            <a:spLocks/>
          </p:cNvSpPr>
          <p:nvPr/>
        </p:nvSpPr>
        <p:spPr>
          <a:xfrm>
            <a:off x="331200" y="514800"/>
            <a:ext cx="308080" cy="32400"/>
          </a:xfrm>
          <a:prstGeom prst="rect">
            <a:avLst/>
          </a:prstGeom>
        </p:spPr>
        <p:txBody>
          <a:bodyPr lIns="0" tIns="0" rIns="0" bIns="403200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—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DE178A3-83A0-5EC7-1A40-F37F593FB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9050" y="4584484"/>
            <a:ext cx="228600" cy="228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C8EB0C-949C-E38D-8091-798D9CBE7F50}"/>
              </a:ext>
            </a:extLst>
          </p:cNvPr>
          <p:cNvSpPr txBox="1"/>
          <p:nvPr/>
        </p:nvSpPr>
        <p:spPr bwMode="gray">
          <a:xfrm>
            <a:off x="7880667" y="4911621"/>
            <a:ext cx="39813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2017</a:t>
            </a:r>
            <a:r>
              <a:rPr lang="zh-CN" altLang="en-US" sz="1200" dirty="0"/>
              <a:t>年毕业于上海交通大学，获机械电子硕士学位。随后加入</a:t>
            </a:r>
            <a:r>
              <a:rPr lang="en-US" altLang="zh-CN" sz="1200" dirty="0"/>
              <a:t>ABB</a:t>
            </a:r>
            <a:r>
              <a:rPr lang="zh-CN" altLang="en-US" sz="1200" dirty="0"/>
              <a:t>机器人中国研发部门，</a:t>
            </a:r>
            <a:r>
              <a:rPr lang="en-US" altLang="zh-CN" sz="1200" dirty="0"/>
              <a:t>2021</a:t>
            </a:r>
            <a:r>
              <a:rPr lang="zh-CN" altLang="en-US" sz="1200" dirty="0"/>
              <a:t>年转入</a:t>
            </a:r>
            <a:r>
              <a:rPr lang="en-US" altLang="zh-CN" sz="1200" dirty="0"/>
              <a:t>ABB</a:t>
            </a:r>
            <a:r>
              <a:rPr lang="zh-CN" altLang="en-US" sz="1200" dirty="0"/>
              <a:t>机器人中国研究中心，任工业研究员。</a:t>
            </a:r>
            <a:endParaRPr lang="en-US" altLang="zh-CN" sz="1200" dirty="0"/>
          </a:p>
          <a:p>
            <a:r>
              <a:rPr lang="zh-CN" altLang="en-US" sz="1200" dirty="0"/>
              <a:t>主要研究领域包括</a:t>
            </a:r>
            <a:r>
              <a:rPr lang="en-US" altLang="zh-CN" sz="1200" dirty="0"/>
              <a:t>AI</a:t>
            </a:r>
            <a:r>
              <a:rPr lang="zh-CN" altLang="en-US" sz="1200" dirty="0"/>
              <a:t>及机器视觉在工业机器人上的应用。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07DD90-DCCF-845E-37C3-2D444C4D0EEC}"/>
              </a:ext>
            </a:extLst>
          </p:cNvPr>
          <p:cNvSpPr txBox="1"/>
          <p:nvPr/>
        </p:nvSpPr>
        <p:spPr bwMode="gray">
          <a:xfrm>
            <a:off x="8234695" y="4560284"/>
            <a:ext cx="3725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9"/>
              </a:rPr>
              <a:t>terry-tongshuai.zhu</a:t>
            </a:r>
            <a:r>
              <a:rPr lang="en-US" sz="1100" dirty="0">
                <a:hlinkClick r:id="rId9"/>
              </a:rPr>
              <a:t>@cn.abb.com</a:t>
            </a:r>
            <a:r>
              <a:rPr lang="en-US" sz="1100" dirty="0"/>
              <a:t> </a:t>
            </a:r>
          </a:p>
        </p:txBody>
      </p:sp>
      <p:pic>
        <p:nvPicPr>
          <p:cNvPr id="14" name="Picture 13" descr="A person in a white shirt&#10;&#10;Description automatically generated">
            <a:extLst>
              <a:ext uri="{FF2B5EF4-FFF2-40B4-BE49-F238E27FC236}">
                <a16:creationId xmlns:a16="http://schemas.microsoft.com/office/drawing/2014/main" id="{0F6A6E7D-2A68-685C-207A-B493000E5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687" y="2348976"/>
            <a:ext cx="1648037" cy="151070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0341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="http://schemas.microsoft.com/office/drawing/2014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94CB884-6556-40DA-AD74-6A3A5570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课题：机器人模仿人体动作研究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0AD5376-FBA9-4493-A35C-1B2AE0D672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实习生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B54F306-85B6-49D1-B6BD-A87D7E73106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9411" y="2114101"/>
            <a:ext cx="5418247" cy="1115328"/>
          </a:xfrm>
        </p:spPr>
        <p:txBody>
          <a:bodyPr/>
          <a:lstStyle/>
          <a:p>
            <a:r>
              <a:rPr lang="zh-CN" altLang="en-US" b="1" dirty="0">
                <a:solidFill>
                  <a:schemeClr val="tx2"/>
                </a:solidFill>
              </a:rPr>
              <a:t>课题描述</a:t>
            </a:r>
            <a:endParaRPr lang="en-US" altLang="zh-CN" sz="1050" dirty="0"/>
          </a:p>
          <a:p>
            <a:r>
              <a:rPr lang="zh-CN" altLang="en-US" sz="1050" dirty="0"/>
              <a:t>模仿人体动作是机器人学习人类技能的重要方法之一，由于人体的拓扑结构和机器人的拓扑结构存在较大差异，给机器人复现人体动作带来了巨大挑战。</a:t>
            </a:r>
            <a:endParaRPr lang="en-US" altLang="zh-CN" sz="1050" dirty="0"/>
          </a:p>
          <a:p>
            <a:r>
              <a:rPr lang="zh-CN" altLang="en-US" sz="1050" dirty="0"/>
              <a:t>本课题旨在针对机器人模仿人体动作的实现原理和方法展开研究，实现机器人对人体上肢动作的复现。</a:t>
            </a:r>
            <a:endParaRPr lang="en-US" sz="105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BFD9D4A-87D8-4E91-AA43-BBF55348AD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44342" y="2107644"/>
            <a:ext cx="5418247" cy="4059155"/>
          </a:xfrm>
        </p:spPr>
        <p:txBody>
          <a:bodyPr/>
          <a:lstStyle/>
          <a:p>
            <a:r>
              <a:rPr lang="zh-CN" altLang="en-US" b="1" dirty="0">
                <a:solidFill>
                  <a:schemeClr val="tx2"/>
                </a:solidFill>
              </a:rPr>
              <a:t>主要职责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文献调研</a:t>
            </a:r>
            <a:endParaRPr lang="en-US" altLang="zh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搭建机器人及灵巧手仿真工作站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编写</a:t>
            </a:r>
            <a:r>
              <a:rPr lang="en-US" altLang="zh-CN" sz="1000" dirty="0"/>
              <a:t>Python</a:t>
            </a:r>
            <a:r>
              <a:rPr lang="zh-CN" altLang="en-US" sz="1000" dirty="0"/>
              <a:t>程序，在仿真环境中实现机器人对人体动作的复现</a:t>
            </a:r>
            <a:endParaRPr lang="en-US" altLang="zh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撰写论文或报告</a:t>
            </a:r>
            <a:endParaRPr lang="en-US" sz="1000" dirty="0"/>
          </a:p>
          <a:p>
            <a:r>
              <a:rPr lang="zh-CN" altLang="en-US" sz="1400" b="1" dirty="0">
                <a:solidFill>
                  <a:schemeClr val="tx2"/>
                </a:solidFill>
              </a:rPr>
              <a:t>专业及技能要求</a:t>
            </a:r>
            <a:endParaRPr lang="en-US" altLang="zh-CN" sz="14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计算机科学，控制工程，机器人工程或人工智能等相关专业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具有较好的</a:t>
            </a:r>
            <a:r>
              <a:rPr lang="en-US" altLang="zh-CN" sz="1050" dirty="0"/>
              <a:t>python</a:t>
            </a:r>
            <a:r>
              <a:rPr lang="zh-CN" altLang="en-US" sz="1050" dirty="0"/>
              <a:t>编程能力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具有深度学习项目开发经验者优先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良好的英语读、写能力和沟通能力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每周可以保证</a:t>
            </a:r>
            <a:r>
              <a:rPr lang="en-US" altLang="zh-CN" sz="1050" dirty="0"/>
              <a:t>3-4</a:t>
            </a:r>
            <a:r>
              <a:rPr lang="zh-CN" altLang="en-US" sz="1050" dirty="0"/>
              <a:t>天到岗工作</a:t>
            </a:r>
            <a:endParaRPr lang="en-US" sz="1050" dirty="0"/>
          </a:p>
          <a:p>
            <a:r>
              <a:rPr lang="zh-CN" altLang="en-US" sz="1400" b="1" dirty="0">
                <a:solidFill>
                  <a:schemeClr val="tx2"/>
                </a:solidFill>
              </a:rPr>
              <a:t>福利</a:t>
            </a:r>
            <a:endParaRPr lang="en-US" altLang="zh-CN" sz="14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人寿、残疾、意外事故保险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实习补贴和餐补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CB1BFB7-20F3-46D7-B0C6-EB2BD20EA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2C8A2C3-79BF-498F-9832-121FA9968A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/>
              <a:pPr/>
              <a:t>March 14,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EA6974-9748-47FD-B991-B06F4C47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/>
              <a:pPr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CD6DB-CBF8-5E0B-E400-D225034B9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1" y="3327691"/>
            <a:ext cx="4406437" cy="247281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279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A0951A-7696-B189-2376-10A36C08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 Language Demonstration Platform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A589-21F9-6CC3-61AF-D4E0293EFE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529A7-042C-393C-C1B2-1730936A5A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FAB2352-921F-4DD8-A99A-A1474F6943FF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9AEA9-595D-8EBD-B184-885ECB90C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C3B81C-0014-E0A6-27F0-235F42A7AB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Chinese News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BB7583-8B8E-A985-4221-B4A8B3B34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Robot Motion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ED785AA-6D65-B800-8A1E-1A84A2A2F2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dirty="0"/>
              <a:t>ealize fluent robot Chinese sign language translation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7B9253-C709-960D-5063-C14DDA64AB3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zh-CN" dirty="0"/>
              <a:t>Goal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E651F603-FA95-5AC0-F646-D2352B3D81E4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1307952" y="2317750"/>
            <a:ext cx="3656308" cy="295116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CBBD68-1F49-BE23-9362-2EFBB49D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98" y="2298820"/>
            <a:ext cx="3342305" cy="311442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289B681-62A7-AC78-25F3-D7BC2ACCCCEB}"/>
              </a:ext>
            </a:extLst>
          </p:cNvPr>
          <p:cNvGrpSpPr/>
          <p:nvPr/>
        </p:nvGrpSpPr>
        <p:grpSpPr>
          <a:xfrm>
            <a:off x="8485926" y="2408405"/>
            <a:ext cx="1109847" cy="1203669"/>
            <a:chOff x="-5424828" y="-608748"/>
            <a:chExt cx="6667500" cy="6667500"/>
          </a:xfrm>
        </p:grpSpPr>
        <p:pic>
          <p:nvPicPr>
            <p:cNvPr id="2058" name="Picture 10" descr="Huawei MediaPad M2 ( M2-A01W ) price, specs and reviews - Giztop">
              <a:extLst>
                <a:ext uri="{FF2B5EF4-FFF2-40B4-BE49-F238E27FC236}">
                  <a16:creationId xmlns:a16="http://schemas.microsoft.com/office/drawing/2014/main" id="{1644C473-C38E-6102-7127-254B19D8D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8571" y1="31429" x2="32429" y2="31857"/>
                          <a14:backgroundMark x1="49286" y1="45143" x2="55286" y2="51000"/>
                          <a14:backgroundMark x1="42714" y1="54286" x2="48286" y2="45714"/>
                          <a14:backgroundMark x1="48286" y1="45714" x2="59429" y2="55429"/>
                          <a14:backgroundMark x1="59429" y1="55429" x2="37429" y2="47286"/>
                          <a14:backgroundMark x1="37429" y1="47286" x2="47286" y2="52143"/>
                          <a14:backgroundMark x1="47286" y1="52143" x2="40143" y2="57286"/>
                          <a14:backgroundMark x1="40143" y1="57286" x2="40143" y2="57286"/>
                          <a14:backgroundMark x1="38714" y1="59429" x2="34571" y2="51714"/>
                          <a14:backgroundMark x1="34571" y1="51714" x2="42714" y2="51143"/>
                          <a14:backgroundMark x1="42714" y1="51143" x2="48571" y2="47571"/>
                          <a14:backgroundMark x1="31429" y1="44714" x2="46000" y2="57000"/>
                          <a14:backgroundMark x1="46000" y1="57000" x2="42143" y2="58429"/>
                          <a14:backgroundMark x1="62714" y1="41286" x2="74429" y2="58714"/>
                          <a14:backgroundMark x1="69571" y1="42286" x2="66714" y2="60714"/>
                          <a14:backgroundMark x1="58286" y1="63143" x2="76714" y2="56857"/>
                          <a14:backgroundMark x1="69571" y1="37714" x2="43714" y2="34857"/>
                          <a14:backgroundMark x1="61286" y1="36286" x2="31714" y2="36857"/>
                          <a14:backgroundMark x1="35286" y1="38143" x2="27571" y2="34714"/>
                          <a14:backgroundMark x1="27571" y1="34714" x2="27286" y2="34714"/>
                          <a14:backgroundMark x1="68714" y1="36714" x2="74429" y2="41714"/>
                          <a14:backgroundMark x1="72429" y1="53000" x2="71714" y2="60286"/>
                          <a14:backgroundMark x1="71714" y1="60286" x2="66571" y2="65429"/>
                          <a14:backgroundMark x1="66571" y1="65429" x2="65571" y2="64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24828" y="-608748"/>
              <a:ext cx="6667500" cy="666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FE0E12-42E0-9A90-9642-34EC851FB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972601" y="1521530"/>
              <a:ext cx="3786685" cy="2413345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01F6424-A475-CB3B-59C8-3FA7F7A1D1CD}"/>
              </a:ext>
            </a:extLst>
          </p:cNvPr>
          <p:cNvSpPr/>
          <p:nvPr/>
        </p:nvSpPr>
        <p:spPr bwMode="gray">
          <a:xfrm>
            <a:off x="8985504" y="3268480"/>
            <a:ext cx="103632" cy="3669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7E799-6008-433C-1139-D9E976088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74" y="4450827"/>
            <a:ext cx="547704" cy="436252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078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A0951A-7696-B189-2376-10A36C08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 Language Demonstration Platform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529A7-042C-393C-C1B2-1730936A5A9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FAB2352-921F-4DD8-A99A-A1474F6943FF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A589-21F9-6CC3-61AF-D4E0293EFE6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9AEA9-595D-8EBD-B184-885ECB90C5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7B9253-C709-960D-5063-C14DDA64AB3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7EDBE-5B73-840D-BBF6-7EB42755B86A}"/>
              </a:ext>
            </a:extLst>
          </p:cNvPr>
          <p:cNvSpPr txBox="1"/>
          <p:nvPr/>
        </p:nvSpPr>
        <p:spPr bwMode="gray">
          <a:xfrm>
            <a:off x="1361394" y="3204065"/>
            <a:ext cx="3071511" cy="283154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i="0" u="none" strike="noStrike" dirty="0">
                <a:effectLst/>
              </a:rPr>
              <a:t>RASR </a:t>
            </a:r>
          </a:p>
          <a:p>
            <a:pPr algn="l"/>
            <a:r>
              <a:rPr lang="en-US" altLang="zh-CN" sz="1600" b="0" i="0" u="none" strike="noStrike" dirty="0">
                <a:effectLst/>
              </a:rPr>
              <a:t>Real-time automated Speech Recognition</a:t>
            </a:r>
          </a:p>
          <a:p>
            <a:pPr algn="l"/>
            <a:r>
              <a:rPr lang="en-US" altLang="zh-CN" sz="1600" b="0" i="0" u="none" strike="noStrike" dirty="0">
                <a:effectLst/>
              </a:rPr>
              <a:t>Converts continuous audio streams into text in real time with faster voice recognition. It can be applied to scenarios such as live real-time captioning, real-time recording of meetings, and instant text generation.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63D0CD-BA19-A3B4-7121-4F3E666C459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2306324" y="2615121"/>
            <a:ext cx="1470501" cy="13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7F701B-387F-8058-654D-5237D68BFDC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 bwMode="gray">
          <a:xfrm flipV="1">
            <a:off x="5167991" y="2619122"/>
            <a:ext cx="1638963" cy="9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770350-BD55-FE99-7E31-D8714055728B}"/>
              </a:ext>
            </a:extLst>
          </p:cNvPr>
          <p:cNvCxnSpPr>
            <a:cxnSpLocks/>
            <a:stCxn id="11" idx="3"/>
          </p:cNvCxnSpPr>
          <p:nvPr/>
        </p:nvCxnSpPr>
        <p:spPr bwMode="gray">
          <a:xfrm flipV="1">
            <a:off x="8198120" y="2614559"/>
            <a:ext cx="1478749" cy="45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DAEBFD-6A0C-69C1-7113-23C10BA54B02}"/>
              </a:ext>
            </a:extLst>
          </p:cNvPr>
          <p:cNvSpPr txBox="1"/>
          <p:nvPr/>
        </p:nvSpPr>
        <p:spPr bwMode="gray">
          <a:xfrm>
            <a:off x="2551177" y="2245227"/>
            <a:ext cx="833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RASR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91A4AD-0C0F-E6AF-8D80-A4B0CDA9C2BC}"/>
              </a:ext>
            </a:extLst>
          </p:cNvPr>
          <p:cNvSpPr txBox="1"/>
          <p:nvPr/>
        </p:nvSpPr>
        <p:spPr bwMode="gray">
          <a:xfrm>
            <a:off x="8332203" y="2228663"/>
            <a:ext cx="1211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Mapping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50C052-D911-1FEA-23D5-FBEF261FC5B5}"/>
              </a:ext>
            </a:extLst>
          </p:cNvPr>
          <p:cNvSpPr txBox="1"/>
          <p:nvPr/>
        </p:nvSpPr>
        <p:spPr bwMode="gray">
          <a:xfrm>
            <a:off x="5178256" y="2226827"/>
            <a:ext cx="1541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SignPal Kit</a:t>
            </a:r>
            <a:endParaRPr lang="en-US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B85EDB1-C308-4690-6C2D-D3AEE1F2E75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 bwMode="gray">
          <a:xfrm flipV="1">
            <a:off x="5167991" y="1461135"/>
            <a:ext cx="4508878" cy="11679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5D90232-A0AE-D3CF-078C-404573D4C80E}"/>
              </a:ext>
            </a:extLst>
          </p:cNvPr>
          <p:cNvSpPr txBox="1"/>
          <p:nvPr/>
        </p:nvSpPr>
        <p:spPr bwMode="gray">
          <a:xfrm>
            <a:off x="7652195" y="3202750"/>
            <a:ext cx="2779069" cy="135421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i="0" dirty="0">
                <a:effectLst/>
              </a:rPr>
              <a:t>Mapping</a:t>
            </a:r>
          </a:p>
          <a:p>
            <a:r>
              <a:rPr lang="en-US" sz="1600" dirty="0"/>
              <a:t>Kinematic motion retargeting via neural latent optimization for learning sign language.</a:t>
            </a:r>
            <a:endParaRPr lang="en-US" sz="1600" dirty="0">
              <a:solidFill>
                <a:schemeClr val="bg2"/>
              </a:solidFill>
            </a:endParaRPr>
          </a:p>
        </p:txBody>
      </p:sp>
      <p:pic>
        <p:nvPicPr>
          <p:cNvPr id="52" name="手语语句2 我会打手语">
            <a:hlinkClick r:id="" action="ppaction://media"/>
            <a:extLst>
              <a:ext uri="{FF2B5EF4-FFF2-40B4-BE49-F238E27FC236}">
                <a16:creationId xmlns:a16="http://schemas.microsoft.com/office/drawing/2014/main" id="{8B61F213-1BC4-4C68-D847-2E9993C06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65044" y="4681393"/>
            <a:ext cx="3611243" cy="13542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74429-95B3-F4BD-9C95-999587C60B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7341" y="4844637"/>
            <a:ext cx="1212455" cy="121245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45CD94-F782-F3DF-E207-46DD28109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19" y="4846769"/>
            <a:ext cx="918076" cy="5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8AF97C-818C-2518-DCAD-C7044837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295" y="5465274"/>
            <a:ext cx="918076" cy="59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FBCCF5-E5FD-4E9C-D928-1116D6AEE372}"/>
              </a:ext>
            </a:extLst>
          </p:cNvPr>
          <p:cNvSpPr txBox="1"/>
          <p:nvPr/>
        </p:nvSpPr>
        <p:spPr bwMode="gray">
          <a:xfrm>
            <a:off x="4583904" y="3208231"/>
            <a:ext cx="2915891" cy="160043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i="0" dirty="0">
                <a:effectLst/>
              </a:rPr>
              <a:t>SignPal Kit</a:t>
            </a:r>
          </a:p>
          <a:p>
            <a:r>
              <a:rPr lang="en-US" altLang="zh-CN" sz="1600" dirty="0"/>
              <a:t>T</a:t>
            </a:r>
            <a:r>
              <a:rPr lang="en-US" altLang="zh-CN" sz="1600" b="0" i="0" dirty="0">
                <a:effectLst/>
              </a:rPr>
              <a:t>ranslates text in real time into fluent, natural, and articulate sign language data, facial expressions, and mouth patterns.</a:t>
            </a: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3ACCE8-3C05-C946-9788-62D81AB9ED2F}"/>
              </a:ext>
            </a:extLst>
          </p:cNvPr>
          <p:cNvSpPr/>
          <p:nvPr/>
        </p:nvSpPr>
        <p:spPr bwMode="gray">
          <a:xfrm>
            <a:off x="921289" y="2157921"/>
            <a:ext cx="1385035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Chinese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DB4855-C92C-051E-7442-AAE3006C4F13}"/>
              </a:ext>
            </a:extLst>
          </p:cNvPr>
          <p:cNvSpPr/>
          <p:nvPr/>
        </p:nvSpPr>
        <p:spPr bwMode="gray">
          <a:xfrm>
            <a:off x="3776825" y="2171884"/>
            <a:ext cx="1391166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Words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C1CBD7-34CB-1D42-4FF3-223AA7C8CDC6}"/>
              </a:ext>
            </a:extLst>
          </p:cNvPr>
          <p:cNvSpPr/>
          <p:nvPr/>
        </p:nvSpPr>
        <p:spPr bwMode="gray">
          <a:xfrm>
            <a:off x="6806954" y="2161922"/>
            <a:ext cx="1391166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Human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DB4855-C92C-051E-7442-AAE3006C4F13}"/>
              </a:ext>
            </a:extLst>
          </p:cNvPr>
          <p:cNvSpPr/>
          <p:nvPr/>
        </p:nvSpPr>
        <p:spPr bwMode="gray">
          <a:xfrm>
            <a:off x="9676869" y="1003935"/>
            <a:ext cx="1478749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Facial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expressions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81D0D0-6F18-FFC9-C512-5271320365A2}"/>
              </a:ext>
            </a:extLst>
          </p:cNvPr>
          <p:cNvSpPr/>
          <p:nvPr/>
        </p:nvSpPr>
        <p:spPr bwMode="gray">
          <a:xfrm>
            <a:off x="9693740" y="2140795"/>
            <a:ext cx="1478749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Robot action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" name="手语-我们">
            <a:hlinkClick r:id="" action="ppaction://media"/>
            <a:extLst>
              <a:ext uri="{FF2B5EF4-FFF2-40B4-BE49-F238E27FC236}">
                <a16:creationId xmlns:a16="http://schemas.microsoft.com/office/drawing/2014/main" id="{4D280E41-7C74-9B49-7A19-F17BF03204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83904" y="4849382"/>
            <a:ext cx="682006" cy="121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4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4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D12FD-1810-6653-3842-1595E2C1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 Language Demonstration Platform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81D751-9C9D-67BA-504A-8CC636CA5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1800" dirty="0">
                <a:latin typeface="+mn-lt"/>
              </a:rPr>
              <a:t>Related works</a:t>
            </a:r>
            <a:endParaRPr lang="zh-CN" altLang="en-US" sz="1800" dirty="0">
              <a:latin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432FF-63E3-87F8-FAB1-14708A02B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333B965-C407-F052-92B3-4C0A1CAE7C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March 14, 2024</a:t>
            </a:fld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E9B31A-EB8C-283A-4B90-D09752F2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AutoShape 4" descr="SVH rechte Hand">
            <a:extLst>
              <a:ext uri="{FF2B5EF4-FFF2-40B4-BE49-F238E27FC236}">
                <a16:creationId xmlns:a16="http://schemas.microsoft.com/office/drawing/2014/main" id="{BE37B6A4-FE8B-D2DE-49E0-4449D9760A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3202B7-4AF0-31C7-9752-07CDC446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9" y="4046834"/>
            <a:ext cx="1042867" cy="1849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46824F-269B-3182-8FCB-164D7D574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72" y="1529807"/>
            <a:ext cx="3521756" cy="2401380"/>
          </a:xfrm>
          <a:prstGeom prst="rect">
            <a:avLst/>
          </a:prstGeom>
        </p:spPr>
      </p:pic>
      <p:pic>
        <p:nvPicPr>
          <p:cNvPr id="15" name="Demo Video">
            <a:hlinkClick r:id="" action="ppaction://media"/>
            <a:extLst>
              <a:ext uri="{FF2B5EF4-FFF2-40B4-BE49-F238E27FC236}">
                <a16:creationId xmlns:a16="http://schemas.microsoft.com/office/drawing/2014/main" id="{1340E583-899E-41EB-0141-0076576E1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9672" y="1459976"/>
            <a:ext cx="5459573" cy="24575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3A1D26-4C26-0468-75B7-CE219FBAA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671" y="4326706"/>
            <a:ext cx="5459573" cy="156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C1C45A-5ECB-2E43-4BF7-7620AA345925}"/>
              </a:ext>
            </a:extLst>
          </p:cNvPr>
          <p:cNvSpPr txBox="1"/>
          <p:nvPr/>
        </p:nvSpPr>
        <p:spPr bwMode="gray">
          <a:xfrm>
            <a:off x="3361765" y="4912659"/>
            <a:ext cx="914400" cy="9144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endParaRPr lang="en-US" sz="1400" dirty="0" err="1"/>
          </a:p>
        </p:txBody>
      </p:sp>
      <p:pic>
        <p:nvPicPr>
          <p:cNvPr id="8" name="图片 10">
            <a:extLst>
              <a:ext uri="{FF2B5EF4-FFF2-40B4-BE49-F238E27FC236}">
                <a16:creationId xmlns:a16="http://schemas.microsoft.com/office/drawing/2014/main" id="{CBFFAB8D-0662-45D8-9C45-DC459CB514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324"/>
          <a:stretch/>
        </p:blipFill>
        <p:spPr>
          <a:xfrm>
            <a:off x="2163861" y="4130988"/>
            <a:ext cx="1600887" cy="1696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E073B1-618D-AEEC-081B-B9485258D8B0}"/>
              </a:ext>
            </a:extLst>
          </p:cNvPr>
          <p:cNvSpPr txBox="1"/>
          <p:nvPr/>
        </p:nvSpPr>
        <p:spPr bwMode="gray">
          <a:xfrm>
            <a:off x="689374" y="5826434"/>
            <a:ext cx="47161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Font Awesome 5 Free"/>
              </a:rPr>
              <a:t>https://schunk.com/cn/zh/zhua-qu-xi-tong/te-shu-ji-xie-shou/svh/svh-rechte-hand/p/000000000001545592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3450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6">
            <a:extLst>
              <a:ext uri="{FF2B5EF4-FFF2-40B4-BE49-F238E27FC236}">
                <a16:creationId xmlns:a16="http://schemas.microsoft.com/office/drawing/2014/main" id="{E60A5357-0E5B-C763-B0EC-4B37FDD09EB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zh-CN" dirty="0"/>
              <a:t>What we need to do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48E4D7B-FA19-3C41-7E6D-B739B720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课题：机器人模仿人体动作研究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E392346-5E1F-81C7-EE96-EC0F632317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March 14, 2024</a:t>
            </a:fld>
            <a:endParaRPr lang="en-US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6B46A1C-420E-6A00-40DB-3B09AB02A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90C070B-5A83-FECE-5316-0949BD4295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6</a:t>
            </a:fld>
            <a:endParaRPr lang="en-US" noProof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E1D711F-2935-4D6F-0567-313CFE24A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72488"/>
              </p:ext>
            </p:extLst>
          </p:nvPr>
        </p:nvGraphicFramePr>
        <p:xfrm>
          <a:off x="658727" y="1932208"/>
          <a:ext cx="10868788" cy="2225040"/>
        </p:xfrm>
        <a:graphic>
          <a:graphicData uri="http://schemas.openxmlformats.org/drawingml/2006/table">
            <a:tbl>
              <a:tblPr firstRow="1" bandRow="1">
                <a:tableStyleId>{773F8A54-F971-430D-9108-034FE38666EA}</a:tableStyleId>
              </a:tblPr>
              <a:tblGrid>
                <a:gridCol w="554695">
                  <a:extLst>
                    <a:ext uri="{9D8B030D-6E8A-4147-A177-3AD203B41FA5}">
                      <a16:colId xmlns:a16="http://schemas.microsoft.com/office/drawing/2014/main" val="3703730935"/>
                    </a:ext>
                  </a:extLst>
                </a:gridCol>
                <a:gridCol w="4800260">
                  <a:extLst>
                    <a:ext uri="{9D8B030D-6E8A-4147-A177-3AD203B41FA5}">
                      <a16:colId xmlns:a16="http://schemas.microsoft.com/office/drawing/2014/main" val="1817899649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986921874"/>
                    </a:ext>
                  </a:extLst>
                </a:gridCol>
                <a:gridCol w="1255127">
                  <a:extLst>
                    <a:ext uri="{9D8B030D-6E8A-4147-A177-3AD203B41FA5}">
                      <a16:colId xmlns:a16="http://schemas.microsoft.com/office/drawing/2014/main" val="3653152845"/>
                    </a:ext>
                  </a:extLst>
                </a:gridCol>
                <a:gridCol w="3188858">
                  <a:extLst>
                    <a:ext uri="{9D8B030D-6E8A-4147-A177-3AD203B41FA5}">
                      <a16:colId xmlns:a16="http://schemas.microsoft.com/office/drawing/2014/main" val="80182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Work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8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Related works study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1-2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Whole process understanding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9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ZJU model training with own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Training success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150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 collision detection in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 </a:t>
                      </a:r>
                      <a:r>
                        <a:rPr lang="en-US" altLang="zh-CN" sz="1600" dirty="0"/>
                        <a:t>Weeks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Training with collision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316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Performance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 </a:t>
                      </a:r>
                      <a:r>
                        <a:rPr lang="en-US" altLang="zh-CN" sz="1600" dirty="0"/>
                        <a:t>Weeks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Run success on unseen 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03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Summary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Document for every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911609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15ED1E29-AB5E-1B17-6E60-30D67576D0EF}"/>
              </a:ext>
            </a:extLst>
          </p:cNvPr>
          <p:cNvSpPr txBox="1"/>
          <p:nvPr/>
        </p:nvSpPr>
        <p:spPr bwMode="gray">
          <a:xfrm>
            <a:off x="9003227" y="89500"/>
            <a:ext cx="3121717" cy="9513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1400" dirty="0"/>
              <a:t>ABB Integrity: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Safe is the most important!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Office behavior</a:t>
            </a:r>
          </a:p>
          <a:p>
            <a:endParaRPr lang="en-US" sz="1400" dirty="0"/>
          </a:p>
          <a:p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40985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ABB Master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3C3C3C"/>
      </a:accent1>
      <a:accent2>
        <a:srgbClr val="505050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noFill/>
        </a:ln>
      </a:spPr>
      <a:bodyPr lIns="72000" tIns="72000" rIns="72000" bIns="72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C9C0D6649AF144AF8CA0C424D39D9B" ma:contentTypeVersion="17" ma:contentTypeDescription="Create a new document." ma:contentTypeScope="" ma:versionID="48a24daedefa9cc3df3b2b81dbf0baa6">
  <xsd:schema xmlns:xsd="http://www.w3.org/2001/XMLSchema" xmlns:xs="http://www.w3.org/2001/XMLSchema" xmlns:p="http://schemas.microsoft.com/office/2006/metadata/properties" xmlns:ns2="2ea143f4-b7fb-45f1-be78-37ef574a418c" xmlns:ns3="6e9f89a2-b638-49cc-8a85-fb5d9db2d1be" xmlns:ns4="71d29222-2c5f-45ad-9aa5-4c2d15fddbe9" targetNamespace="http://schemas.microsoft.com/office/2006/metadata/properties" ma:root="true" ma:fieldsID="ae281329b339b9aa2de98f2b9324db7c" ns2:_="" ns3:_="" ns4:_="">
    <xsd:import namespace="2ea143f4-b7fb-45f1-be78-37ef574a418c"/>
    <xsd:import namespace="6e9f89a2-b638-49cc-8a85-fb5d9db2d1be"/>
    <xsd:import namespace="71d29222-2c5f-45ad-9aa5-4c2d15fddb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a143f4-b7fb-45f1-be78-37ef574a41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3e722c5-bebe-4801-a6ac-67aa35eba0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f89a2-b638-49cc-8a85-fb5d9db2d1b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d29222-2c5f-45ad-9aa5-4c2d15fddbe9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0133ea1-21f7-4fb8-adb8-1d6a0f752953}" ma:internalName="TaxCatchAll" ma:showField="CatchAllData" ma:web="6e9f89a2-b638-49cc-8a85-fb5d9db2d1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slideVersion":1,"isValidatorEnabled":false,"isLocked":false,"elementsMetadata":[],"slideId":"637788117682528661","enableDocumentContentUpdater":false,"version":"2.0"}]]></TemplafySlideTemplateConfiguratio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1d29222-2c5f-45ad-9aa5-4c2d15fddbe9" xsi:nil="true"/>
    <lcf76f155ced4ddcb4097134ff3c332f xmlns="2ea143f4-b7fb-45f1-be78-37ef574a418c">
      <Terms xmlns="http://schemas.microsoft.com/office/infopath/2007/PartnerControls"/>
    </lcf76f155ced4ddcb4097134ff3c332f>
  </documentManagement>
</p:properties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slideVersion":1,"isValidatorEnabled":false,"isLocked":false,"elementsMetadata":[],"slideId":"637832109649592136","enableDocumentContentUpdater":fals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slideVersion":1,"isValidatorEnabled":false,"isLocked":false,"elementsMetadata":[],"slideId":"637787309676049012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D25EE276-F91F-4EAD-9D35-EC77206B8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a143f4-b7fb-45f1-be78-37ef574a418c"/>
    <ds:schemaRef ds:uri="6e9f89a2-b638-49cc-8a85-fb5d9db2d1be"/>
    <ds:schemaRef ds:uri="71d29222-2c5f-45ad-9aa5-4c2d15fddb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4AFA23-172F-40B4-9860-955574177297}">
  <ds:schemaRefs/>
</ds:datastoreItem>
</file>

<file path=customXml/itemProps3.xml><?xml version="1.0" encoding="utf-8"?>
<ds:datastoreItem xmlns:ds="http://schemas.openxmlformats.org/officeDocument/2006/customXml" ds:itemID="{B7A562FF-AC35-4DE1-9301-9526E18DBC1D}">
  <ds:schemaRefs/>
</ds:datastoreItem>
</file>

<file path=customXml/itemProps4.xml><?xml version="1.0" encoding="utf-8"?>
<ds:datastoreItem xmlns:ds="http://schemas.openxmlformats.org/officeDocument/2006/customXml" ds:itemID="{2349D5AE-2D29-4967-A9BD-8CD5D56C1F3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98E943B7-C208-4847-A372-FD59C1BF38D9}">
  <ds:schemaRefs>
    <ds:schemaRef ds:uri="http://schemas.microsoft.com/office/2006/metadata/properties"/>
    <ds:schemaRef ds:uri="http://schemas.microsoft.com/office/infopath/2007/PartnerControls"/>
    <ds:schemaRef ds:uri="71d29222-2c5f-45ad-9aa5-4c2d15fddbe9"/>
    <ds:schemaRef ds:uri="2ea143f4-b7fb-45f1-be78-37ef574a418c"/>
  </ds:schemaRefs>
</ds:datastoreItem>
</file>

<file path=customXml/itemProps6.xml><?xml version="1.0" encoding="utf-8"?>
<ds:datastoreItem xmlns:ds="http://schemas.openxmlformats.org/officeDocument/2006/customXml" ds:itemID="{17EF1B07-7DE4-4CD0-A706-BBE11EB72A68}">
  <ds:schemaRefs/>
</ds:datastoreItem>
</file>

<file path=customXml/itemProps7.xml><?xml version="1.0" encoding="utf-8"?>
<ds:datastoreItem xmlns:ds="http://schemas.openxmlformats.org/officeDocument/2006/customXml" ds:itemID="{C0349749-CB1B-4730-A9CC-30DAC5E53017}">
  <ds:schemaRefs/>
</ds:datastoreItem>
</file>

<file path=customXml/itemProps8.xml><?xml version="1.0" encoding="utf-8"?>
<ds:datastoreItem xmlns:ds="http://schemas.openxmlformats.org/officeDocument/2006/customXml" ds:itemID="{F7AD1DB7-9F08-4AC1-8E45-90F18ABB413A}">
  <ds:schemaRefs/>
</ds:datastoreItem>
</file>

<file path=customXml/itemProps9.xml><?xml version="1.0" encoding="utf-8"?>
<ds:datastoreItem xmlns:ds="http://schemas.openxmlformats.org/officeDocument/2006/customXml" ds:itemID="{13F4234F-81A3-45E7-9A8A-DFA1F1485BAE}">
  <ds:schemaRefs/>
</ds:datastoreItem>
</file>

<file path=docMetadata/LabelInfo.xml><?xml version="1.0" encoding="utf-8"?>
<clbl:labelList xmlns:clbl="http://schemas.microsoft.com/office/2020/mipLabelMetadata">
  <clbl:label id="{372ee9e0-9ce0-4033-a64a-c07073a91ecd}" enabled="0" method="" siteId="{372ee9e0-9ce0-4033-a64a-c07073a91ec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1959</TotalTime>
  <Words>501</Words>
  <Application>Microsoft Office PowerPoint</Application>
  <PresentationFormat>Widescreen</PresentationFormat>
  <Paragraphs>109</Paragraphs>
  <Slides>6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ABB Master</vt:lpstr>
      <vt:lpstr>课题：机器人模仿人体动作研究</vt:lpstr>
      <vt:lpstr>课题：机器人模仿人体动作研究</vt:lpstr>
      <vt:lpstr>Sign Language Demonstration Platform</vt:lpstr>
      <vt:lpstr>Sign Language Demonstration Platform</vt:lpstr>
      <vt:lpstr>Sign Language Demonstration Platform</vt:lpstr>
      <vt:lpstr>课题：机器人模仿人体动作研究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</dc:creator>
  <cp:lastModifiedBy>Terry-TongShuai Zhu</cp:lastModifiedBy>
  <cp:revision>1280</cp:revision>
  <cp:lastPrinted>2018-09-19T07:42:28Z</cp:lastPrinted>
  <dcterms:created xsi:type="dcterms:W3CDTF">2016-10-27T06:56:12Z</dcterms:created>
  <dcterms:modified xsi:type="dcterms:W3CDTF">2024-03-15T01:48:49Z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0x010100D9C9C0D6649AF144AF8CA0C424D39D9B</vt:lpwstr>
  </property>
</Properties>
</file>